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5" r:id="rId2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5" Type="http://schemas.openxmlformats.org/officeDocument/2006/relationships/slide" Target="slides/slide9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35281C-65E7-8D74-8F4E-566469ACF15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C507C0-0FBF-4BC0-A7A4-FD19254075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8" name="Rectangle 2">
            <a:extLst>
              <a:ext uri="{FF2B5EF4-FFF2-40B4-BE49-F238E27FC236}">
                <a16:creationId xmlns:a16="http://schemas.microsoft.com/office/drawing/2014/main" id="{9902F9BF-6A0A-B2B6-DB2D-786E693A3307}"/>
              </a:ext>
            </a:extLst>
          </p:cNvPr>
          <p:cNvSpPr>
            <a:spLocks noRot="1" noChangeArrowheads="1" noTextEdit="1"/>
          </p:cNvSpPr>
          <p:nvPr>
            <p:ph type="sldImg"/>
          </p:nvPr>
        </p:nvSpPr>
        <p:spPr>
          <a:ln/>
        </p:spPr>
      </p:sp>
      <p:sp>
        <p:nvSpPr>
          <p:cNvPr id="101379" name="Rectangle 3">
            <a:extLst>
              <a:ext uri="{FF2B5EF4-FFF2-40B4-BE49-F238E27FC236}">
                <a16:creationId xmlns:a16="http://schemas.microsoft.com/office/drawing/2014/main" id="{DCC18594-9FEA-08DD-0691-67E928BEC86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8.xml"/></Relationships>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a:extLst>
              <a:ext uri="{FF2B5EF4-FFF2-40B4-BE49-F238E27FC236}">
                <a16:creationId xmlns:a16="http://schemas.microsoft.com/office/drawing/2014/main" id="{1CED42F1-910B-A4F3-F221-F28A241031B4}"/>
              </a:ext>
            </a:extLst>
          </p:cNvPr>
          <p:cNvSpPr txBox="1">
            <a:spLocks noChangeArrowheads="1"/>
          </p:cNvSpPr>
          <p:nvPr/>
        </p:nvSpPr>
        <p:spPr bwMode="auto">
          <a:xfrm>
            <a:off x="3581400" y="1524000"/>
            <a:ext cx="5562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National Research Coordinating Center</a:t>
            </a:r>
          </a:p>
        </p:txBody>
      </p:sp>
      <p:sp>
        <p:nvSpPr>
          <p:cNvPr id="100358" name="Text Box 6">
            <a:extLst>
              <a:ext uri="{FF2B5EF4-FFF2-40B4-BE49-F238E27FC236}">
                <a16:creationId xmlns:a16="http://schemas.microsoft.com/office/drawing/2014/main" id="{3B0E5106-385F-532B-BEA5-66D55894E131}"/>
              </a:ext>
            </a:extLst>
          </p:cNvPr>
          <p:cNvSpPr txBox="1">
            <a:spLocks noChangeArrowheads="1"/>
          </p:cNvSpPr>
          <p:nvPr/>
        </p:nvSpPr>
        <p:spPr bwMode="auto">
          <a:xfrm>
            <a:off x="838200" y="15240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 of Record</a:t>
            </a:r>
          </a:p>
        </p:txBody>
      </p:sp>
      <p:sp>
        <p:nvSpPr>
          <p:cNvPr id="100368" name="Line 16">
            <a:extLst>
              <a:ext uri="{FF2B5EF4-FFF2-40B4-BE49-F238E27FC236}">
                <a16:creationId xmlns:a16="http://schemas.microsoft.com/office/drawing/2014/main" id="{DA68D265-E903-4E89-6BE0-819D9FAADE3A}"/>
              </a:ext>
            </a:extLst>
          </p:cNvPr>
          <p:cNvSpPr>
            <a:spLocks noChangeShapeType="1"/>
          </p:cNvSpPr>
          <p:nvPr/>
        </p:nvSpPr>
        <p:spPr bwMode="auto">
          <a:xfrm>
            <a:off x="3048000" y="1752600"/>
            <a:ext cx="533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69" name="Rectangle 17">
            <a:extLst>
              <a:ext uri="{FF2B5EF4-FFF2-40B4-BE49-F238E27FC236}">
                <a16:creationId xmlns:a16="http://schemas.microsoft.com/office/drawing/2014/main" id="{461751D4-CFA4-6DB1-33E9-737CC8DBAF83}"/>
              </a:ext>
            </a:extLst>
          </p:cNvPr>
          <p:cNvSpPr>
            <a:spLocks noChangeArrowheads="1"/>
          </p:cNvSpPr>
          <p:nvPr/>
        </p:nvSpPr>
        <p:spPr bwMode="auto">
          <a:xfrm>
            <a:off x="914400" y="1524000"/>
            <a:ext cx="7620000" cy="457200"/>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0" name="Rectangle 18">
            <a:extLst>
              <a:ext uri="{FF2B5EF4-FFF2-40B4-BE49-F238E27FC236}">
                <a16:creationId xmlns:a16="http://schemas.microsoft.com/office/drawing/2014/main" id="{A7C47CE9-3432-4BA2-2F03-8B7A7FA7F516}"/>
              </a:ext>
            </a:extLst>
          </p:cNvPr>
          <p:cNvSpPr>
            <a:spLocks noChangeArrowheads="1"/>
          </p:cNvSpPr>
          <p:nvPr/>
        </p:nvSpPr>
        <p:spPr bwMode="auto">
          <a:xfrm>
            <a:off x="762000" y="2590800"/>
            <a:ext cx="76962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1" name="Rectangle 19">
            <a:extLst>
              <a:ext uri="{FF2B5EF4-FFF2-40B4-BE49-F238E27FC236}">
                <a16:creationId xmlns:a16="http://schemas.microsoft.com/office/drawing/2014/main" id="{A6BF1949-B149-3943-3128-D50B96C24E19}"/>
              </a:ext>
            </a:extLst>
          </p:cNvPr>
          <p:cNvSpPr>
            <a:spLocks noChangeArrowheads="1"/>
          </p:cNvSpPr>
          <p:nvPr/>
        </p:nvSpPr>
        <p:spPr bwMode="auto">
          <a:xfrm>
            <a:off x="685800" y="3505200"/>
            <a:ext cx="5638466" cy="5319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2" name="Rectangle 20">
            <a:extLst>
              <a:ext uri="{FF2B5EF4-FFF2-40B4-BE49-F238E27FC236}">
                <a16:creationId xmlns:a16="http://schemas.microsoft.com/office/drawing/2014/main" id="{7CCC7F6B-B962-81FD-371C-50E2D56D4F98}"/>
              </a:ext>
            </a:extLst>
          </p:cNvPr>
          <p:cNvSpPr>
            <a:spLocks noChangeArrowheads="1"/>
          </p:cNvSpPr>
          <p:nvPr/>
        </p:nvSpPr>
        <p:spPr bwMode="auto">
          <a:xfrm>
            <a:off x="1295400" y="4724400"/>
            <a:ext cx="64008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7" name="Line 25">
            <a:extLst>
              <a:ext uri="{FF2B5EF4-FFF2-40B4-BE49-F238E27FC236}">
                <a16:creationId xmlns:a16="http://schemas.microsoft.com/office/drawing/2014/main" id="{85CE1206-D31C-7944-2D6A-4F76541E0768}"/>
              </a:ext>
            </a:extLst>
          </p:cNvPr>
          <p:cNvSpPr>
            <a:spLocks noChangeShapeType="1"/>
          </p:cNvSpPr>
          <p:nvPr/>
        </p:nvSpPr>
        <p:spPr bwMode="auto">
          <a:xfrm>
            <a:off x="4038600" y="213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8" name="Line 26">
            <a:extLst>
              <a:ext uri="{FF2B5EF4-FFF2-40B4-BE49-F238E27FC236}">
                <a16:creationId xmlns:a16="http://schemas.microsoft.com/office/drawing/2014/main" id="{8B78C4C2-74F9-0D0E-4973-A3D944C69408}"/>
              </a:ext>
            </a:extLst>
          </p:cNvPr>
          <p:cNvSpPr>
            <a:spLocks noChangeShapeType="1"/>
          </p:cNvSpPr>
          <p:nvPr/>
        </p:nvSpPr>
        <p:spPr bwMode="auto">
          <a:xfrm>
            <a:off x="4038600" y="3200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9" name="Line 27">
            <a:extLst>
              <a:ext uri="{FF2B5EF4-FFF2-40B4-BE49-F238E27FC236}">
                <a16:creationId xmlns:a16="http://schemas.microsoft.com/office/drawing/2014/main" id="{223B1782-05C9-74A7-779D-4314D7419F8D}"/>
              </a:ext>
            </a:extLst>
          </p:cNvPr>
          <p:cNvSpPr>
            <a:spLocks noChangeShapeType="1"/>
          </p:cNvSpPr>
          <p:nvPr/>
        </p:nvSpPr>
        <p:spPr bwMode="auto">
          <a:xfrm>
            <a:off x="4038600" y="4343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1" name="Text Box 29">
            <a:extLst>
              <a:ext uri="{FF2B5EF4-FFF2-40B4-BE49-F238E27FC236}">
                <a16:creationId xmlns:a16="http://schemas.microsoft.com/office/drawing/2014/main" id="{E8C6D35E-D4B3-6478-662C-9B946008B7AF}"/>
              </a:ext>
            </a:extLst>
          </p:cNvPr>
          <p:cNvSpPr txBox="1">
            <a:spLocks noChangeArrowheads="1"/>
          </p:cNvSpPr>
          <p:nvPr/>
        </p:nvSpPr>
        <p:spPr bwMode="auto">
          <a:xfrm>
            <a:off x="762000" y="2590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Coordinating Center Steering Committee Approval</a:t>
            </a:r>
          </a:p>
        </p:txBody>
      </p:sp>
      <p:sp>
        <p:nvSpPr>
          <p:cNvPr id="100382" name="Text Box 30">
            <a:extLst>
              <a:ext uri="{FF2B5EF4-FFF2-40B4-BE49-F238E27FC236}">
                <a16:creationId xmlns:a16="http://schemas.microsoft.com/office/drawing/2014/main" id="{2365A92C-54EC-A223-B531-B844C58E052A}"/>
              </a:ext>
            </a:extLst>
          </p:cNvPr>
          <p:cNvSpPr txBox="1">
            <a:spLocks noChangeArrowheads="1"/>
          </p:cNvSpPr>
          <p:nvPr/>
        </p:nvSpPr>
        <p:spPr bwMode="auto">
          <a:xfrm>
            <a:off x="990600" y="3429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 Staff Obtain IRB applications and submit to other coordinating clinical centers</a:t>
            </a:r>
          </a:p>
        </p:txBody>
      </p:sp>
      <p:sp>
        <p:nvSpPr>
          <p:cNvPr id="100383" name="Text Box 31">
            <a:extLst>
              <a:ext uri="{FF2B5EF4-FFF2-40B4-BE49-F238E27FC236}">
                <a16:creationId xmlns:a16="http://schemas.microsoft.com/office/drawing/2014/main" id="{B134CB34-6870-ED47-F649-3048C000F49F}"/>
              </a:ext>
            </a:extLst>
          </p:cNvPr>
          <p:cNvSpPr txBox="1">
            <a:spLocks noChangeArrowheads="1"/>
          </p:cNvSpPr>
          <p:nvPr/>
        </p:nvSpPr>
        <p:spPr bwMode="auto">
          <a:xfrm>
            <a:off x="1600200" y="48006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IRBs at Coordinating Centers Review and Approve the same single study protocol</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00384" name="Text Box 32">
            <a:extLst>
              <a:ext uri="{FF2B5EF4-FFF2-40B4-BE49-F238E27FC236}">
                <a16:creationId xmlns:a16="http://schemas.microsoft.com/office/drawing/2014/main" id="{A84F7C64-96BF-4DB4-189B-C838FC498226}"/>
              </a:ext>
            </a:extLst>
          </p:cNvPr>
          <p:cNvSpPr txBox="1">
            <a:spLocks noChangeArrowheads="1"/>
          </p:cNvSpPr>
          <p:nvPr/>
        </p:nvSpPr>
        <p:spPr bwMode="auto">
          <a:xfrm>
            <a:off x="2057400" y="6186488"/>
            <a:ext cx="807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B    C   D     E    F    G  H   I    J    K</a:t>
            </a:r>
          </a:p>
        </p:txBody>
      </p:sp>
      <p:sp>
        <p:nvSpPr>
          <p:cNvPr id="100385" name="Line 33">
            <a:extLst>
              <a:ext uri="{FF2B5EF4-FFF2-40B4-BE49-F238E27FC236}">
                <a16:creationId xmlns:a16="http://schemas.microsoft.com/office/drawing/2014/main" id="{E10D59BE-E8A2-0EDE-8485-E28C2F9D4072}"/>
              </a:ext>
            </a:extLst>
          </p:cNvPr>
          <p:cNvSpPr>
            <a:spLocks noChangeShapeType="1"/>
          </p:cNvSpPr>
          <p:nvPr/>
        </p:nvSpPr>
        <p:spPr bwMode="auto">
          <a:xfrm>
            <a:off x="41148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6" name="Text Box 34">
            <a:extLst>
              <a:ext uri="{FF2B5EF4-FFF2-40B4-BE49-F238E27FC236}">
                <a16:creationId xmlns:a16="http://schemas.microsoft.com/office/drawing/2014/main" id="{9039FBAB-0DFE-2FD7-6E7C-C8749B9DF50D}"/>
              </a:ext>
            </a:extLst>
          </p:cNvPr>
          <p:cNvSpPr txBox="1">
            <a:spLocks noChangeArrowheads="1"/>
          </p:cNvSpPr>
          <p:nvPr/>
        </p:nvSpPr>
        <p:spPr bwMode="auto">
          <a:xfrm>
            <a:off x="2667000" y="9906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Cooperative Agreements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